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Baumans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David" panose="020E0502060401010101" pitchFamily="34" charset="-79"/>
      <p:regular r:id="rId48"/>
      <p:bold r:id="rId49"/>
    </p:embeddedFont>
    <p:embeddedFont>
      <p:font typeface="Leelawadee" panose="020B0502040204020203" pitchFamily="34" charset="-34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Gntgsbma1DC50rYjjIESW2Xg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znulqalid@um.edu.my" TargetMode="External"/><Relationship Id="rId5" Type="http://schemas.openxmlformats.org/officeDocument/2006/relationships/hyperlink" Target="mailto:hema@um.edu.my" TargetMode="External"/><Relationship Id="rId4" Type="http://schemas.openxmlformats.org/officeDocument/2006/relationships/hyperlink" Target="mailto:sawsn@um.edu.m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orbes.com/sites/gilpress/2016/03/23/data-preparation-most-time-consuming-least-enjoyable-data-science-task-survey-says/#f37c7f758459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hyperlink" Target="http://www.forbes.com/sites/gilpress/2016/03/23/data-preparation-most-time-consuming-least-enjoyable-data-science-task-survey-says/#f37c7f75845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WQD 7003 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1004137" y="349776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Shier Nee</a:t>
            </a:r>
            <a:r>
              <a:rPr lang="en-US" sz="2100" dirty="0">
                <a:solidFill>
                  <a:srgbClr val="000000"/>
                </a:solidFill>
              </a:rPr>
              <a:t>, 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Hema Subramaniam &amp;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Aznul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Qalid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Md Sabri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lang="en-US" sz="2100" dirty="0">
                <a:hlinkClick r:id="rId4"/>
              </a:rPr>
              <a:t>sawsn@um.edu.my</a:t>
            </a:r>
            <a:r>
              <a:rPr lang="en-US" sz="2100" dirty="0"/>
              <a:t>, </a:t>
            </a:r>
            <a:r>
              <a:rPr lang="en-US" sz="2100" dirty="0">
                <a:hlinkClick r:id="rId5"/>
              </a:rPr>
              <a:t>hema@um.edu.my</a:t>
            </a:r>
            <a:r>
              <a:rPr lang="en-US" sz="2100" dirty="0"/>
              <a:t>,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000000"/>
                </a:solidFill>
                <a:hlinkClick r:id="rId6"/>
              </a:rPr>
              <a:t>aznulqalid@um.edu.my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endParaRPr sz="21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AI, Fac. of Computer Science and IT, University of Malaya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SE, Fac. of Computer Science and IT,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Malaya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013012" y="2609850"/>
            <a:ext cx="71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en-US" b="1" dirty="0">
                <a:solidFill>
                  <a:srgbClr val="FFFFFF"/>
                </a:solidFill>
              </a:rPr>
              <a:t>1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b="1" dirty="0">
                <a:solidFill>
                  <a:srgbClr val="FFFFFF"/>
                </a:solidFill>
              </a:rPr>
              <a:t>INTRODUCTION TO DATA ANALYTICS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0" descr="Ti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575" y="1356858"/>
            <a:ext cx="6915705" cy="310901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95" name="Google Shape;195;p10"/>
          <p:cNvSpPr/>
          <p:nvPr/>
        </p:nvSpPr>
        <p:spPr>
          <a:xfrm>
            <a:off x="3731975" y="4465875"/>
            <a:ext cx="5325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http://www.forbes.com/sites/gilpress/2016/03/23/data-preparation-most-time-consuming-least-enjoyable-data-science-task-survey-says/#f37c7f758459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3647000" y="2494350"/>
            <a:ext cx="2073900" cy="276600"/>
          </a:xfrm>
          <a:prstGeom prst="rect">
            <a:avLst/>
          </a:prstGeom>
          <a:noFill/>
          <a:ln w="476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7278396" y="2418150"/>
            <a:ext cx="1363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Cleaning and organizing data: </a:t>
            </a:r>
            <a:endParaRPr sz="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 rot="270275">
            <a:off x="5843347" y="2475421"/>
            <a:ext cx="958762" cy="3102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10"/>
          <p:cNvCxnSpPr/>
          <p:nvPr/>
        </p:nvCxnSpPr>
        <p:spPr>
          <a:xfrm rot="10800000" flipH="1">
            <a:off x="4493898" y="2042479"/>
            <a:ext cx="1066800" cy="123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5" y="-711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671425" y="213792"/>
            <a:ext cx="74220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3621623" y="670514"/>
            <a:ext cx="13638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>
            <a:off x="3292475" y="4481194"/>
            <a:ext cx="54984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http://www.forbes.com/sites/gilpress/2016/03/23/data-preparation-most-time-consuming-least-enjoyable-data-science-task-survey-says/#f37c7f758459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6896875" y="2352713"/>
            <a:ext cx="1887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Cleaning and organizing data: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57%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/>
          <p:nvPr/>
        </p:nvSpPr>
        <p:spPr>
          <a:xfrm rot="270275">
            <a:off x="5562304" y="2278008"/>
            <a:ext cx="958762" cy="505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720" y="1478017"/>
            <a:ext cx="6693900" cy="28107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11" name="Google Shape;211;p11"/>
          <p:cNvSpPr/>
          <p:nvPr/>
        </p:nvSpPr>
        <p:spPr>
          <a:xfrm>
            <a:off x="3527100" y="2436988"/>
            <a:ext cx="1887900" cy="314700"/>
          </a:xfrm>
          <a:prstGeom prst="rect">
            <a:avLst/>
          </a:prstGeom>
          <a:noFill/>
          <a:ln w="476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1"/>
          <p:cNvCxnSpPr/>
          <p:nvPr/>
        </p:nvCxnSpPr>
        <p:spPr>
          <a:xfrm>
            <a:off x="3832250" y="2088788"/>
            <a:ext cx="770100" cy="2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 t="17624" r="67075" b="46295"/>
          <a:stretch/>
        </p:blipFill>
        <p:spPr>
          <a:xfrm>
            <a:off x="312472" y="1341710"/>
            <a:ext cx="1791277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 l="35516" t="17625" r="37597" b="49582"/>
          <a:stretch/>
        </p:blipFill>
        <p:spPr>
          <a:xfrm>
            <a:off x="3519176" y="1341710"/>
            <a:ext cx="1640910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 l="70301" t="15893" r="4031" b="49217"/>
          <a:stretch/>
        </p:blipFill>
        <p:spPr>
          <a:xfrm>
            <a:off x="6561433" y="1341710"/>
            <a:ext cx="1985129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4">
            <a:alphaModFix/>
          </a:blip>
          <a:srcRect l="2961" t="54984" r="68857" b="7203"/>
          <a:stretch/>
        </p:blipFill>
        <p:spPr>
          <a:xfrm>
            <a:off x="312472" y="3215464"/>
            <a:ext cx="1892109" cy="17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4">
            <a:alphaModFix/>
          </a:blip>
          <a:srcRect l="34220" t="55349" r="35005" b="7750"/>
          <a:stretch/>
        </p:blipFill>
        <p:spPr>
          <a:xfrm>
            <a:off x="3519177" y="3215464"/>
            <a:ext cx="1640910" cy="17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4">
            <a:alphaModFix/>
          </a:blip>
          <a:srcRect l="66082" t="53888" r="2288" b="6472"/>
          <a:stretch/>
        </p:blipFill>
        <p:spPr>
          <a:xfrm>
            <a:off x="6561433" y="3215464"/>
            <a:ext cx="1985129" cy="170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713232" y="220904"/>
            <a:ext cx="7337381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General aptitude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9553" y="725259"/>
            <a:ext cx="1397537" cy="362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/>
          <p:nvPr/>
        </p:nvSpPr>
        <p:spPr>
          <a:xfrm>
            <a:off x="3194007" y="4549315"/>
            <a:ext cx="3297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50" y="115913"/>
            <a:ext cx="1128353" cy="150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1153263" y="247283"/>
            <a:ext cx="318791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sense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Curious mind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and simplify thought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7997" y="220904"/>
            <a:ext cx="775280" cy="11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/>
          <p:nvPr/>
        </p:nvSpPr>
        <p:spPr>
          <a:xfrm>
            <a:off x="5574577" y="237074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Love to solve puzzles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526" y="2656756"/>
            <a:ext cx="809549" cy="107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/>
          <p:nvPr/>
        </p:nvSpPr>
        <p:spPr>
          <a:xfrm>
            <a:off x="1192078" y="2491161"/>
            <a:ext cx="2728405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listening, writing and communication skills (visualizations)</a:t>
            </a:r>
            <a:endParaRPr/>
          </a:p>
          <a:p>
            <a:pPr marL="4572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0358" y="2041953"/>
            <a:ext cx="865877" cy="1154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/>
          <p:nvPr/>
        </p:nvSpPr>
        <p:spPr>
          <a:xfrm>
            <a:off x="5765229" y="2154466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Maths &amp; Stats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5765229" y="3467307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sense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4103" y="3587520"/>
            <a:ext cx="789298" cy="105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>
            <a:spLocks noGrp="1"/>
          </p:cNvSpPr>
          <p:nvPr>
            <p:ph type="body" idx="1"/>
          </p:nvPr>
        </p:nvSpPr>
        <p:spPr>
          <a:xfrm>
            <a:off x="1614488" y="2782019"/>
            <a:ext cx="5915025" cy="185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I have </a:t>
            </a:r>
            <a:r>
              <a:rPr lang="en-US">
                <a:solidFill>
                  <a:schemeClr val="dk1"/>
                </a:solidFill>
              </a:rPr>
              <a:t>4 red, 18 black and 8 brown </a:t>
            </a:r>
            <a:r>
              <a:rPr lang="en-US"/>
              <a:t>socks in my sock drawer. If it is completely dark and I cannot see the colour of the socks that I am picking, how many socks do I need to take from the drawer to be sure that I have at least one pair of socks that are the same colour?</a:t>
            </a:r>
            <a:endParaRPr/>
          </a:p>
        </p:txBody>
      </p:sp>
      <p:pic>
        <p:nvPicPr>
          <p:cNvPr id="249" name="Google Shape;2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8747" y="1002933"/>
            <a:ext cx="780099" cy="12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054" y="899748"/>
            <a:ext cx="1135843" cy="1360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4"/>
          <p:cNvGrpSpPr/>
          <p:nvPr/>
        </p:nvGrpSpPr>
        <p:grpSpPr>
          <a:xfrm>
            <a:off x="2875455" y="1072812"/>
            <a:ext cx="1055814" cy="1207868"/>
            <a:chOff x="3636496" y="1483743"/>
            <a:chExt cx="1877002" cy="1610490"/>
          </a:xfrm>
        </p:grpSpPr>
        <p:pic>
          <p:nvPicPr>
            <p:cNvPr id="252" name="Google Shape;25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6496" y="1483743"/>
              <a:ext cx="1077564" cy="1610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5934" y="1483743"/>
              <a:ext cx="1077564" cy="1610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14"/>
          <p:cNvPicPr preferRelativeResize="0"/>
          <p:nvPr/>
        </p:nvPicPr>
        <p:blipFill rotWithShape="1">
          <a:blip r:embed="rId6">
            <a:alphaModFix/>
          </a:blip>
          <a:srcRect l="34750"/>
          <a:stretch/>
        </p:blipFill>
        <p:spPr>
          <a:xfrm>
            <a:off x="5724054" y="222639"/>
            <a:ext cx="1595282" cy="2999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/>
          <p:nvPr/>
        </p:nvSpPr>
        <p:spPr>
          <a:xfrm>
            <a:off x="7416715" y="3487483"/>
            <a:ext cx="937172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Try to solve this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1974985" y="1960025"/>
            <a:ext cx="5158459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 txBox="1"/>
          <p:nvPr/>
        </p:nvSpPr>
        <p:spPr>
          <a:xfrm rot="-5400000">
            <a:off x="-1539911" y="2079889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TRY 1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Try to solve this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974985" y="1960025"/>
            <a:ext cx="5158459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 rot="-5400000">
            <a:off x="-1539911" y="2079889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TRY 2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08489" y="-14962"/>
            <a:ext cx="7935510" cy="515845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/>
        </p:nvSpPr>
        <p:spPr>
          <a:xfrm>
            <a:off x="1943316" y="608530"/>
            <a:ext cx="4271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512"/>
              <a:buFont typeface="Calibri"/>
              <a:buNone/>
            </a:pPr>
            <a:r>
              <a:rPr lang="en-US" sz="3300" b="0" i="0" u="none" strike="noStrike" cap="none">
                <a:solidFill>
                  <a:srgbClr val="F5E4A7"/>
                </a:solidFill>
                <a:latin typeface="Baumans"/>
                <a:ea typeface="Baumans"/>
                <a:cs typeface="Baumans"/>
                <a:sym typeface="Baumans"/>
              </a:rPr>
              <a:t>What is the hidden number under the car?</a:t>
            </a:r>
            <a:endParaRPr sz="3300" b="0" i="0" u="none" strike="noStrike" cap="none">
              <a:solidFill>
                <a:srgbClr val="F5E4A7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3229791" y="2148185"/>
            <a:ext cx="9541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87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975543" y="1967507"/>
            <a:ext cx="51435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Data Analytics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"/>
          <p:cNvSpPr txBox="1"/>
          <p:nvPr/>
        </p:nvSpPr>
        <p:spPr>
          <a:xfrm rot="-5400000">
            <a:off x="6507576" y="2314403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/>
          </a:p>
        </p:txBody>
      </p:sp>
      <p:pic>
        <p:nvPicPr>
          <p:cNvPr id="277" name="Google Shape;277;p16" descr="What happens online in 60 seconds? [Infographic] | BlackHatWorl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875" y="-26225"/>
            <a:ext cx="5529300" cy="5143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78" name="Google Shape;278;p16"/>
          <p:cNvSpPr txBox="1"/>
          <p:nvPr/>
        </p:nvSpPr>
        <p:spPr>
          <a:xfrm>
            <a:off x="6417437" y="153843"/>
            <a:ext cx="142662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eelawadee"/>
                <a:ea typeface="Leelawadee"/>
                <a:cs typeface="Leelawadee"/>
                <a:sym typeface="Leelawadee"/>
              </a:rPr>
              <a:t>What happens in 60 seconds</a:t>
            </a:r>
            <a:endParaRPr sz="2000" b="1" i="0" u="none" strike="noStrike" cap="none">
              <a:solidFill>
                <a:schemeClr val="dk2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Analysis refers to the process of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separating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a whole problem into its parts so that the parts can be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critically examined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at the granular level.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Analytics is a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variety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of methods, technologies and associated tools for creating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new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knowledge/insight to solve complex problems and make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better and faster decisions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Delen(2015)</a:t>
            </a:r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Analytics vs Analysis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Data analytics is an emerging technique that dives into a data set without prior set of hypotheses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The data derive meaningful trends or intriguing findings that were not previously seen or empirically validated </a:t>
            </a:r>
            <a:r>
              <a:rPr lang="en-US">
                <a:latin typeface="David"/>
                <a:ea typeface="David"/>
                <a:cs typeface="David"/>
                <a:sym typeface="David"/>
              </a:rPr>
              <a:t>(</a:t>
            </a:r>
            <a:r>
              <a:rPr lang="en-US"/>
              <a:t>Leventhal, 2010). 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Data analytics enables quick decisions or help change policies due to trends observed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Can Be Learned From Data?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 txBox="1"/>
          <p:nvPr/>
        </p:nvSpPr>
        <p:spPr>
          <a:xfrm>
            <a:off x="628650" y="138697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Accumulation of raw data captured from various sources (i.e. discussion boards, emails, exam logs, chat logs in e-learning systems) can be used to identify fruitful patterns and relationships </a:t>
            </a:r>
            <a:endParaRPr/>
          </a:p>
          <a:p>
            <a:pPr marL="139700" marR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(Bose, 2009)</a:t>
            </a:r>
            <a:endParaRPr/>
          </a:p>
        </p:txBody>
      </p:sp>
      <p:grpSp>
        <p:nvGrpSpPr>
          <p:cNvPr id="304" name="Google Shape;304;p19"/>
          <p:cNvGrpSpPr/>
          <p:nvPr/>
        </p:nvGrpSpPr>
        <p:grpSpPr>
          <a:xfrm>
            <a:off x="1384916" y="2887594"/>
            <a:ext cx="6001420" cy="1772686"/>
            <a:chOff x="0" y="37469"/>
            <a:chExt cx="6001420" cy="1772686"/>
          </a:xfrm>
        </p:grpSpPr>
        <p:sp>
          <p:nvSpPr>
            <p:cNvPr id="305" name="Google Shape;305;p19"/>
            <p:cNvSpPr/>
            <p:nvPr/>
          </p:nvSpPr>
          <p:spPr>
            <a:xfrm>
              <a:off x="0" y="37469"/>
              <a:ext cx="6001420" cy="491399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 txBox="1"/>
            <p:nvPr/>
          </p:nvSpPr>
          <p:spPr>
            <a:xfrm>
              <a:off x="23988" y="61457"/>
              <a:ext cx="5953444" cy="44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Visualization 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0" y="528869"/>
              <a:ext cx="6001420" cy="47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 txBox="1"/>
            <p:nvPr/>
          </p:nvSpPr>
          <p:spPr>
            <a:xfrm>
              <a:off x="0" y="528869"/>
              <a:ext cx="6001420" cy="47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25" tIns="26650" rIns="149350" bIns="266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relationships that are perhaps unknown or at least less formally formulated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0" y="1012377"/>
              <a:ext cx="6001420" cy="491399"/>
            </a:xfrm>
            <a:prstGeom prst="roundRect">
              <a:avLst>
                <a:gd name="adj" fmla="val 16667"/>
              </a:avLst>
            </a:prstGeom>
            <a:solidFill>
              <a:srgbClr val="7F9CC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23988" y="1036365"/>
              <a:ext cx="5953444" cy="44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Confirmatory Visualization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0" y="1462395"/>
              <a:ext cx="6001420" cy="347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 txBox="1"/>
            <p:nvPr/>
          </p:nvSpPr>
          <p:spPr>
            <a:xfrm>
              <a:off x="0" y="1462395"/>
              <a:ext cx="6001420" cy="347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25" tIns="26650" rIns="149350" bIns="266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theory-driven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3600" b="1" dirty="0">
                <a:solidFill>
                  <a:srgbClr val="FFFFFF"/>
                </a:solidFill>
              </a:rPr>
              <a:t>Outline</a:t>
            </a:r>
            <a:endParaRPr sz="3600" b="1" dirty="0"/>
          </a:p>
        </p:txBody>
      </p:sp>
      <p:sp>
        <p:nvSpPr>
          <p:cNvPr id="80" name="Google Shape;80;p2"/>
          <p:cNvSpPr txBox="1">
            <a:spLocks noGrp="1"/>
          </p:cNvSpPr>
          <p:nvPr>
            <p:ph type="body" idx="1"/>
          </p:nvPr>
        </p:nvSpPr>
        <p:spPr>
          <a:xfrm>
            <a:off x="549871" y="1366497"/>
            <a:ext cx="7500742" cy="324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Key functions of data scientist</a:t>
            </a:r>
            <a:endParaRPr sz="7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General aptitude of data scientist</a:t>
            </a:r>
            <a:endParaRPr sz="7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Data analytics</a:t>
            </a:r>
            <a:endParaRPr sz="7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Descriptive 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Diagnostic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Predictive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Prescriptive</a:t>
            </a:r>
            <a:endParaRPr sz="6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Data vs Information</a:t>
            </a:r>
            <a:endParaRPr sz="700" dirty="0">
              <a:latin typeface="+mj-lt"/>
            </a:endParaRPr>
          </a:p>
          <a:p>
            <a:pPr marL="428625" lvl="0" indent="-3397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40350"/>
              <a:buFont typeface="Arial"/>
              <a:buNone/>
            </a:pPr>
            <a:endParaRPr sz="700" dirty="0">
              <a:latin typeface="+mj-lt"/>
              <a:ea typeface="Arial"/>
              <a:cs typeface="Arial"/>
              <a:sym typeface="Arial"/>
            </a:endParaRPr>
          </a:p>
          <a:p>
            <a:pPr marL="885825" lvl="1" indent="-33972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63742"/>
              <a:buFont typeface="Arial"/>
              <a:buNone/>
            </a:pPr>
            <a:endParaRPr sz="600" b="0" i="0" u="none" strike="noStrike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 of 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585211" y="139508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414877" y="1143431"/>
            <a:ext cx="3979570" cy="3881330"/>
          </a:xfrm>
          <a:custGeom>
            <a:avLst/>
            <a:gdLst/>
            <a:ahLst/>
            <a:cxnLst/>
            <a:rect l="l" t="t" r="r" b="b"/>
            <a:pathLst>
              <a:path w="3881330" h="3881330" extrusionOk="0">
                <a:moveTo>
                  <a:pt x="0" y="1940665"/>
                </a:moveTo>
                <a:cubicBezTo>
                  <a:pt x="0" y="868865"/>
                  <a:pt x="868865" y="0"/>
                  <a:pt x="1940665" y="0"/>
                </a:cubicBezTo>
                <a:cubicBezTo>
                  <a:pt x="3012465" y="0"/>
                  <a:pt x="3881330" y="868865"/>
                  <a:pt x="3881330" y="1940665"/>
                </a:cubicBezTo>
                <a:cubicBezTo>
                  <a:pt x="3881330" y="3012465"/>
                  <a:pt x="3012465" y="3881330"/>
                  <a:pt x="1940665" y="3881330"/>
                </a:cubicBezTo>
                <a:cubicBezTo>
                  <a:pt x="868865" y="3881330"/>
                  <a:pt x="0" y="3012465"/>
                  <a:pt x="0" y="1940665"/>
                </a:cubicBezTo>
                <a:close/>
              </a:path>
            </a:pathLst>
          </a:custGeom>
          <a:solidFill>
            <a:srgbClr val="344D6C">
              <a:alpha val="89803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0500" tIns="286500" rIns="1490500" bIns="31975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803010" y="1919696"/>
            <a:ext cx="3105064" cy="3105064"/>
          </a:xfrm>
          <a:custGeom>
            <a:avLst/>
            <a:gdLst/>
            <a:ahLst/>
            <a:cxnLst/>
            <a:rect l="l" t="t" r="r" b="b"/>
            <a:pathLst>
              <a:path w="3105064" h="3105064" extrusionOk="0">
                <a:moveTo>
                  <a:pt x="0" y="1552532"/>
                </a:moveTo>
                <a:cubicBezTo>
                  <a:pt x="0" y="695092"/>
                  <a:pt x="695092" y="0"/>
                  <a:pt x="1552532" y="0"/>
                </a:cubicBezTo>
                <a:cubicBezTo>
                  <a:pt x="2409972" y="0"/>
                  <a:pt x="3105064" y="695092"/>
                  <a:pt x="3105064" y="1552532"/>
                </a:cubicBezTo>
                <a:cubicBezTo>
                  <a:pt x="3105064" y="2409972"/>
                  <a:pt x="2409972" y="3105064"/>
                  <a:pt x="1552532" y="3105064"/>
                </a:cubicBezTo>
                <a:cubicBezTo>
                  <a:pt x="695092" y="3105064"/>
                  <a:pt x="0" y="2409972"/>
                  <a:pt x="0" y="1552532"/>
                </a:cubicBezTo>
                <a:close/>
              </a:path>
            </a:pathLst>
          </a:custGeom>
          <a:solidFill>
            <a:srgbClr val="4E74A3">
              <a:alpha val="7647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02375" tIns="278750" rIns="1102375" bIns="2452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191143" y="2695962"/>
            <a:ext cx="2328798" cy="2328798"/>
          </a:xfrm>
          <a:custGeom>
            <a:avLst/>
            <a:gdLst/>
            <a:ahLst/>
            <a:cxnLst/>
            <a:rect l="l" t="t" r="r" b="b"/>
            <a:pathLst>
              <a:path w="2328798" h="2328798" extrusionOk="0">
                <a:moveTo>
                  <a:pt x="0" y="1164399"/>
                </a:moveTo>
                <a:cubicBezTo>
                  <a:pt x="0" y="521319"/>
                  <a:pt x="521319" y="0"/>
                  <a:pt x="1164399" y="0"/>
                </a:cubicBezTo>
                <a:cubicBezTo>
                  <a:pt x="1807479" y="0"/>
                  <a:pt x="2328798" y="521319"/>
                  <a:pt x="2328798" y="1164399"/>
                </a:cubicBezTo>
                <a:cubicBezTo>
                  <a:pt x="2328798" y="1807479"/>
                  <a:pt x="1807479" y="2328798"/>
                  <a:pt x="1164399" y="2328798"/>
                </a:cubicBezTo>
                <a:cubicBezTo>
                  <a:pt x="521319" y="2328798"/>
                  <a:pt x="0" y="1807479"/>
                  <a:pt x="0" y="1164399"/>
                </a:cubicBezTo>
                <a:close/>
              </a:path>
            </a:pathLst>
          </a:custGeom>
          <a:solidFill>
            <a:srgbClr val="CBD7E6">
              <a:alpha val="63137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4225" tIns="267100" rIns="714225" bIns="1722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579276" y="3472228"/>
            <a:ext cx="1552532" cy="1552532"/>
          </a:xfrm>
          <a:custGeom>
            <a:avLst/>
            <a:gdLst/>
            <a:ahLst/>
            <a:cxnLst/>
            <a:rect l="l" t="t" r="r" b="b"/>
            <a:pathLst>
              <a:path w="1552532" h="1552532" extrusionOk="0">
                <a:moveTo>
                  <a:pt x="0" y="776266"/>
                </a:moveTo>
                <a:cubicBezTo>
                  <a:pt x="0" y="347546"/>
                  <a:pt x="347546" y="0"/>
                  <a:pt x="776266" y="0"/>
                </a:cubicBezTo>
                <a:cubicBezTo>
                  <a:pt x="1204986" y="0"/>
                  <a:pt x="1552532" y="347546"/>
                  <a:pt x="1552532" y="776266"/>
                </a:cubicBezTo>
                <a:cubicBezTo>
                  <a:pt x="1552532" y="1204986"/>
                  <a:pt x="1204986" y="1552532"/>
                  <a:pt x="776266" y="1552532"/>
                </a:cubicBezTo>
                <a:cubicBezTo>
                  <a:pt x="347546" y="1552532"/>
                  <a:pt x="0" y="1204986"/>
                  <a:pt x="0" y="776266"/>
                </a:cubicBezTo>
                <a:close/>
              </a:path>
            </a:pathLst>
          </a:custGeom>
          <a:solidFill>
            <a:schemeClr val="accent5">
              <a:alpha val="4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800" tIns="480575" rIns="319800" bIns="480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4395396" y="3159461"/>
            <a:ext cx="31693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Why is it happening?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root-cause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-isolate confounding information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3731817" y="4553281"/>
            <a:ext cx="3169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What’s happening?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comprehensive and live data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4394447" y="2078076"/>
            <a:ext cx="45080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What’s likely to happen?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business strategies consistent over-time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-current/historical pattern predict the future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-Decision Automated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3985543" y="1227198"/>
            <a:ext cx="450808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 do I need to do?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Recommended actions and strategies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-Applying advanced analytical techniques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Types of 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21"/>
          <p:cNvCxnSpPr/>
          <p:nvPr/>
        </p:nvCxnSpPr>
        <p:spPr>
          <a:xfrm rot="10800000">
            <a:off x="1819806" y="1642635"/>
            <a:ext cx="0" cy="2716567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9" name="Google Shape;339;p21"/>
          <p:cNvCxnSpPr/>
          <p:nvPr/>
        </p:nvCxnSpPr>
        <p:spPr>
          <a:xfrm rot="10800000" flipH="1">
            <a:off x="1819806" y="4279037"/>
            <a:ext cx="6010299" cy="40868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0" name="Google Shape;340;p21"/>
          <p:cNvSpPr txBox="1"/>
          <p:nvPr/>
        </p:nvSpPr>
        <p:spPr>
          <a:xfrm>
            <a:off x="3107184" y="4421080"/>
            <a:ext cx="30361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861018" y="2693141"/>
            <a:ext cx="886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 rot="3790515">
            <a:off x="4375295" y="-153401"/>
            <a:ext cx="531840" cy="589183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 rot="-1655794">
            <a:off x="1949953" y="3591551"/>
            <a:ext cx="15565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 rot="-1655794">
            <a:off x="5302294" y="1854609"/>
            <a:ext cx="16874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1990932" y="3248517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2931164" y="2680383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 txBox="1"/>
          <p:nvPr/>
        </p:nvSpPr>
        <p:spPr>
          <a:xfrm>
            <a:off x="4013874" y="2155340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5254497" y="1567583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 rot="-1606850">
            <a:off x="2679337" y="3794928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Hindsight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 rot="-1606850">
            <a:off x="4323932" y="2943555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 rot="-1606850">
            <a:off x="6052781" y="2073755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/>
          <p:nvPr/>
        </p:nvSpPr>
        <p:spPr>
          <a:xfrm>
            <a:off x="2991775" y="2370339"/>
            <a:ext cx="3018408" cy="1162790"/>
          </a:xfrm>
          <a:prstGeom prst="foldedCorner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7161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It is not about more data, it is about deeper look</a:t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3">
            <a:alphaModFix/>
          </a:blip>
          <a:srcRect l="33487" t="4593" r="33230" b="56546"/>
          <a:stretch/>
        </p:blipFill>
        <p:spPr>
          <a:xfrm>
            <a:off x="3355759" y="152939"/>
            <a:ext cx="2166152" cy="167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3">
            <a:alphaModFix/>
          </a:blip>
          <a:srcRect l="5660" t="53810" r="59419" b="10369"/>
          <a:stretch/>
        </p:blipFill>
        <p:spPr>
          <a:xfrm>
            <a:off x="541539" y="3124940"/>
            <a:ext cx="2272684" cy="154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 rotWithShape="1">
          <a:blip r:embed="rId3">
            <a:alphaModFix/>
          </a:blip>
          <a:srcRect l="58176" t="52781" b="8722"/>
          <a:stretch/>
        </p:blipFill>
        <p:spPr>
          <a:xfrm>
            <a:off x="6276513" y="3124940"/>
            <a:ext cx="2722050" cy="16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2"/>
          <p:cNvSpPr/>
          <p:nvPr/>
        </p:nvSpPr>
        <p:spPr>
          <a:xfrm rot="2286852">
            <a:off x="1687023" y="508895"/>
            <a:ext cx="941033" cy="2395372"/>
          </a:xfrm>
          <a:prstGeom prst="curvedRightArrow">
            <a:avLst>
              <a:gd name="adj1" fmla="val 13497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 txBox="1"/>
          <p:nvPr/>
        </p:nvSpPr>
        <p:spPr>
          <a:xfrm>
            <a:off x="550682" y="2724351"/>
            <a:ext cx="15447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364250" y="636926"/>
            <a:ext cx="154471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/>
          <p:nvPr/>
        </p:nvSpPr>
        <p:spPr>
          <a:xfrm rot="-1620807" flipH="1">
            <a:off x="6130782" y="683247"/>
            <a:ext cx="1046205" cy="2395372"/>
          </a:xfrm>
          <a:prstGeom prst="curvedRightArrow">
            <a:avLst>
              <a:gd name="adj1" fmla="val 13497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 flipH="1">
            <a:off x="7095184" y="2817163"/>
            <a:ext cx="1717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 flipH="1">
            <a:off x="7237226" y="1120914"/>
            <a:ext cx="17173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13%</a:t>
            </a:r>
            <a:endParaRPr sz="4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3"/>
          <p:cNvPicPr preferRelativeResize="0"/>
          <p:nvPr/>
        </p:nvPicPr>
        <p:blipFill rotWithShape="1">
          <a:blip r:embed="rId3">
            <a:alphaModFix/>
          </a:blip>
          <a:srcRect l="15644" t="57479" r="33521" b="6744"/>
          <a:stretch/>
        </p:blipFill>
        <p:spPr>
          <a:xfrm>
            <a:off x="4005942" y="3061502"/>
            <a:ext cx="3210137" cy="192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Descriptive – What Happened? 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l="68414" t="60767" r="6616" b="14022"/>
          <a:stretch/>
        </p:blipFill>
        <p:spPr>
          <a:xfrm>
            <a:off x="6791536" y="1450446"/>
            <a:ext cx="1591973" cy="136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 rotWithShape="1">
          <a:blip r:embed="rId3">
            <a:alphaModFix/>
          </a:blip>
          <a:srcRect l="19661" r="9011" b="42894"/>
          <a:stretch/>
        </p:blipFill>
        <p:spPr>
          <a:xfrm>
            <a:off x="547928" y="1461187"/>
            <a:ext cx="3109672" cy="212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Diagnostic– Why is it happening? 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2315" y="1208489"/>
            <a:ext cx="4746171" cy="360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5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Predictive– What’s likely to happend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2830" y="1208489"/>
            <a:ext cx="4078339" cy="368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Prescriptive– What do I need to do?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6" descr="New Pc Cartoons and Comics - funny pictures from CartoonStock"/>
          <p:cNvPicPr preferRelativeResize="0"/>
          <p:nvPr/>
        </p:nvPicPr>
        <p:blipFill rotWithShape="1">
          <a:blip r:embed="rId4">
            <a:alphaModFix/>
          </a:blip>
          <a:srcRect l="24641" t="3066" r="17709" b="7513"/>
          <a:stretch/>
        </p:blipFill>
        <p:spPr>
          <a:xfrm>
            <a:off x="5497286" y="1366217"/>
            <a:ext cx="2852057" cy="353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380" y="1711779"/>
            <a:ext cx="4213417" cy="293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7" descr="What is Prescriptive Analytics? Definition &amp; Examp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80" y="1"/>
            <a:ext cx="8505134" cy="49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407" name="Google Shape;407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27230"/>
            <a:ext cx="9144000" cy="47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title"/>
          </p:nvPr>
        </p:nvSpPr>
        <p:spPr>
          <a:xfrm>
            <a:off x="212271" y="47903"/>
            <a:ext cx="488128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2" y="1318314"/>
            <a:ext cx="5063465" cy="341294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/>
          <p:nvPr/>
        </p:nvSpPr>
        <p:spPr>
          <a:xfrm>
            <a:off x="1278930" y="4649074"/>
            <a:ext cx="20954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Source: The Wall Street Journal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201" y="1256392"/>
            <a:ext cx="5759755" cy="353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 Applications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Learning Outcomes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8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At the end of this lecture, student will be able to:</a:t>
            </a:r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898800" y="2100663"/>
            <a:ext cx="7346400" cy="1562100"/>
          </a:xfrm>
          <a:prstGeom prst="wave">
            <a:avLst>
              <a:gd name="adj1" fmla="val 12500"/>
              <a:gd name="adj2" fmla="val -73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To explain the data analytic concept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604" y="1142996"/>
            <a:ext cx="5922289" cy="36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0"/>
          <p:cNvSpPr/>
          <p:nvPr/>
        </p:nvSpPr>
        <p:spPr>
          <a:xfrm>
            <a:off x="1278930" y="4649074"/>
            <a:ext cx="20954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Source: The Wall Street Journal</a:t>
            </a:r>
            <a:endParaRPr/>
          </a:p>
        </p:txBody>
      </p:sp>
      <p:pic>
        <p:nvPicPr>
          <p:cNvPr id="424" name="Google Shape;4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0699" y="212250"/>
            <a:ext cx="5289383" cy="73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Related Videos / Reference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47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lvl="0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-US"/>
              <a:t>Gartner report on data-driven decision making is critical to create business value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-US"/>
              <a:t>Refer to this link: https://www.gartner.com/en/information-technology/insights/data-analytics </a:t>
            </a:r>
            <a:endParaRPr/>
          </a:p>
          <a:p>
            <a:pPr marL="457200" lvl="0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-US"/>
              <a:t>Youtube video on What Is Data Analytics? - An Introduction (Full Guide)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-US"/>
              <a:t>https://www.youtube.com/watch?v=yZvFH7B6gKI</a:t>
            </a:r>
            <a:endParaRPr/>
          </a:p>
        </p:txBody>
      </p:sp>
      <p:sp>
        <p:nvSpPr>
          <p:cNvPr id="433" name="Google Shape;433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3200" dirty="0"/>
              <a:t>Data: numerical or textual facts and figures that are collected through some type of measurement process</a:t>
            </a:r>
            <a:endParaRPr dirty="0"/>
          </a:p>
          <a:p>
            <a:pPr marL="457200" lvl="0" indent="-317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3200" dirty="0"/>
              <a:t>Information: result of analyzing data; that is, extracting meaning from data to support evaluation and decision making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628650" y="220903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vs Information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Opening case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2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6" name="Google Shape;106;p5" descr="The power of data.jpg"/>
          <p:cNvPicPr preferRelativeResize="0"/>
          <p:nvPr/>
        </p:nvPicPr>
        <p:blipFill rotWithShape="1">
          <a:blip r:embed="rId4">
            <a:alphaModFix/>
          </a:blip>
          <a:srcRect t="1115" b="1115"/>
          <a:stretch/>
        </p:blipFill>
        <p:spPr>
          <a:xfrm>
            <a:off x="0" y="1163200"/>
            <a:ext cx="9144000" cy="3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7297445" y="1163200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942339" y="1792316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6457950" y="2436455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853616" y="2880894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789721" y="3358752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5927935" y="3955075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215849" y="4584940"/>
            <a:ext cx="726490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498022" y="121705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 set: a collection of data.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Examples: Marketing survey responses, a table of historical stock prices, and a collection of measurements of dimensions of a manufactured item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None/>
            </a:pPr>
            <a:endParaRPr sz="190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Database:  a collection of related files containing records on people, places or things.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A database file is usually organized in a two-dimensional table, where the columns corresponds to the each individual element of data (called fields, or attributes), and the rows represent records of related data elements.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None/>
            </a:pPr>
            <a:endParaRPr sz="190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 warehouse: a collection of databases used for reporting and data analysis.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Data mart: A departmental data warehouse that stores only relevant data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431"/>
              <a:buNone/>
            </a:pP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628650" y="220903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for Data Analytics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138"/>
              <a:buNone/>
            </a:pPr>
            <a:r>
              <a:rPr lang="en-US" b="1">
                <a:solidFill>
                  <a:srgbClr val="FFFFFF"/>
                </a:solidFill>
              </a:rPr>
              <a:t>What do people think Data Scientist can do?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78" y="1558041"/>
            <a:ext cx="2166938" cy="1843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773966" y="3586715"/>
            <a:ext cx="15132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data</a:t>
            </a:r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4425" y="1556786"/>
            <a:ext cx="2678871" cy="18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3484425" y="3400668"/>
            <a:ext cx="26788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mathematics in multidimensional spaces</a:t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2686052" y="2445485"/>
            <a:ext cx="510670" cy="4659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6">
            <a:alphaModFix/>
          </a:blip>
          <a:srcRect b="4272"/>
          <a:stretch/>
        </p:blipFill>
        <p:spPr>
          <a:xfrm>
            <a:off x="7060040" y="1556787"/>
            <a:ext cx="1656698" cy="18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6859688" y="3586715"/>
            <a:ext cx="20574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Magical results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6371705" y="2217885"/>
            <a:ext cx="573287" cy="58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In Reality…..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1004430" y="2027159"/>
            <a:ext cx="7886700" cy="174053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EDB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1222053" y="677626"/>
            <a:ext cx="1363806" cy="1740535"/>
            <a:chOff x="3119" y="0"/>
            <a:chExt cx="1363806" cy="1740535"/>
          </a:xfrm>
        </p:grpSpPr>
        <p:sp>
          <p:nvSpPr>
            <p:cNvPr id="145" name="Google Shape;145;p8"/>
            <p:cNvSpPr/>
            <p:nvPr/>
          </p:nvSpPr>
          <p:spPr>
            <a:xfrm>
              <a:off x="3119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 txBox="1"/>
            <p:nvPr/>
          </p:nvSpPr>
          <p:spPr>
            <a:xfrm>
              <a:off x="3119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Collect data</a:t>
              </a:r>
              <a:endParaRPr/>
            </a:p>
          </p:txBody>
        </p:sp>
      </p:grpSp>
      <p:sp>
        <p:nvSpPr>
          <p:cNvPr id="147" name="Google Shape;147;p8"/>
          <p:cNvSpPr/>
          <p:nvPr/>
        </p:nvSpPr>
        <p:spPr>
          <a:xfrm>
            <a:off x="1686389" y="2635728"/>
            <a:ext cx="435133" cy="435133"/>
          </a:xfrm>
          <a:prstGeom prst="ellipse">
            <a:avLst/>
          </a:prstGeom>
          <a:solidFill>
            <a:srgbClr val="CF92A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2349396" y="3300628"/>
            <a:ext cx="1363806" cy="1740535"/>
            <a:chOff x="1435115" y="2610802"/>
            <a:chExt cx="1363806" cy="1740535"/>
          </a:xfrm>
        </p:grpSpPr>
        <p:sp>
          <p:nvSpPr>
            <p:cNvPr id="149" name="Google Shape;149;p8"/>
            <p:cNvSpPr/>
            <p:nvPr/>
          </p:nvSpPr>
          <p:spPr>
            <a:xfrm>
              <a:off x="1435115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 txBox="1"/>
            <p:nvPr/>
          </p:nvSpPr>
          <p:spPr>
            <a:xfrm>
              <a:off x="1435115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 and organize data</a:t>
              </a:r>
              <a:endParaRPr/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813732" y="2647928"/>
            <a:ext cx="435133" cy="435133"/>
          </a:xfrm>
          <a:prstGeom prst="ellipse">
            <a:avLst/>
          </a:prstGeom>
          <a:solidFill>
            <a:srgbClr val="C5B2B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8"/>
          <p:cNvGrpSpPr/>
          <p:nvPr/>
        </p:nvGrpSpPr>
        <p:grpSpPr>
          <a:xfrm>
            <a:off x="3578848" y="677626"/>
            <a:ext cx="1363806" cy="1740535"/>
            <a:chOff x="2867111" y="0"/>
            <a:chExt cx="1363806" cy="1740535"/>
          </a:xfrm>
        </p:grpSpPr>
        <p:sp>
          <p:nvSpPr>
            <p:cNvPr id="153" name="Google Shape;153;p8"/>
            <p:cNvSpPr/>
            <p:nvPr/>
          </p:nvSpPr>
          <p:spPr>
            <a:xfrm>
              <a:off x="2867111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 txBox="1"/>
            <p:nvPr/>
          </p:nvSpPr>
          <p:spPr>
            <a:xfrm>
              <a:off x="2867111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model</a:t>
              </a:r>
              <a:endParaRPr/>
            </a:p>
          </p:txBody>
        </p:sp>
      </p:grpSp>
      <p:sp>
        <p:nvSpPr>
          <p:cNvPr id="155" name="Google Shape;155;p8"/>
          <p:cNvSpPr/>
          <p:nvPr/>
        </p:nvSpPr>
        <p:spPr>
          <a:xfrm>
            <a:off x="4043185" y="2635728"/>
            <a:ext cx="435133" cy="435133"/>
          </a:xfrm>
          <a:prstGeom prst="ellipse">
            <a:avLst/>
          </a:prstGeom>
          <a:solidFill>
            <a:srgbClr val="C0CDC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8"/>
          <p:cNvGrpSpPr/>
          <p:nvPr/>
        </p:nvGrpSpPr>
        <p:grpSpPr>
          <a:xfrm>
            <a:off x="4773368" y="3288428"/>
            <a:ext cx="1363806" cy="1740535"/>
            <a:chOff x="4299108" y="2610802"/>
            <a:chExt cx="1363806" cy="1740535"/>
          </a:xfrm>
        </p:grpSpPr>
        <p:sp>
          <p:nvSpPr>
            <p:cNvPr id="157" name="Google Shape;157;p8"/>
            <p:cNvSpPr/>
            <p:nvPr/>
          </p:nvSpPr>
          <p:spPr>
            <a:xfrm>
              <a:off x="4299108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 txBox="1"/>
            <p:nvPr/>
          </p:nvSpPr>
          <p:spPr>
            <a:xfrm>
              <a:off x="4299108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machines to flesh out the model from data</a:t>
              </a:r>
              <a:endParaRPr/>
            </a:p>
          </p:txBody>
        </p:sp>
      </p:grpSp>
      <p:sp>
        <p:nvSpPr>
          <p:cNvPr id="159" name="Google Shape;159;p8"/>
          <p:cNvSpPr/>
          <p:nvPr/>
        </p:nvSpPr>
        <p:spPr>
          <a:xfrm>
            <a:off x="5237704" y="2635728"/>
            <a:ext cx="435133" cy="435133"/>
          </a:xfrm>
          <a:prstGeom prst="ellipse">
            <a:avLst/>
          </a:prstGeom>
          <a:solidFill>
            <a:srgbClr val="C3E2C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093805" y="729224"/>
            <a:ext cx="1363806" cy="1740535"/>
            <a:chOff x="5731104" y="0"/>
            <a:chExt cx="1363806" cy="1740535"/>
          </a:xfrm>
        </p:grpSpPr>
        <p:sp>
          <p:nvSpPr>
            <p:cNvPr id="161" name="Google Shape;161;p8"/>
            <p:cNvSpPr/>
            <p:nvPr/>
          </p:nvSpPr>
          <p:spPr>
            <a:xfrm>
              <a:off x="5731104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 txBox="1"/>
            <p:nvPr/>
          </p:nvSpPr>
          <p:spPr>
            <a:xfrm>
              <a:off x="5731104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Deploy fleshed out model</a:t>
              </a:r>
              <a:endParaRPr/>
            </a:p>
          </p:txBody>
        </p:sp>
      </p:grpSp>
      <p:sp>
        <p:nvSpPr>
          <p:cNvPr id="163" name="Google Shape;163;p8"/>
          <p:cNvSpPr/>
          <p:nvPr/>
        </p:nvSpPr>
        <p:spPr>
          <a:xfrm>
            <a:off x="6558141" y="2687326"/>
            <a:ext cx="435133" cy="435133"/>
          </a:xfrm>
          <a:prstGeom prst="ellipse">
            <a:avLst/>
          </a:prstGeom>
          <a:solidFill>
            <a:srgbClr val="CAF2CC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>
            <a:off x="6777825" y="1521554"/>
            <a:ext cx="2100433" cy="2100541"/>
          </a:xfrm>
          <a:prstGeom prst="ellipse">
            <a:avLst/>
          </a:prstGeom>
          <a:solidFill>
            <a:srgbClr val="EB8F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>
            <a:off x="6848079" y="1591584"/>
            <a:ext cx="1960825" cy="1960480"/>
            <a:chOff x="7088592" y="2503179"/>
            <a:chExt cx="1960825" cy="1960480"/>
          </a:xfrm>
        </p:grpSpPr>
        <p:sp>
          <p:nvSpPr>
            <p:cNvPr id="173" name="Google Shape;173;p9"/>
            <p:cNvSpPr/>
            <p:nvPr/>
          </p:nvSpPr>
          <p:spPr>
            <a:xfrm>
              <a:off x="7088592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EB8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 txBox="1"/>
            <p:nvPr/>
          </p:nvSpPr>
          <p:spPr>
            <a:xfrm>
              <a:off x="7368710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Devising Business Strategies from the insights</a:t>
              </a:r>
              <a:endParaRPr/>
            </a:p>
          </p:txBody>
        </p:sp>
      </p:grpSp>
      <p:sp>
        <p:nvSpPr>
          <p:cNvPr id="175" name="Google Shape;175;p9"/>
          <p:cNvSpPr/>
          <p:nvPr/>
        </p:nvSpPr>
        <p:spPr>
          <a:xfrm rot="2700000">
            <a:off x="4598112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D67432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9"/>
          <p:cNvGrpSpPr/>
          <p:nvPr/>
        </p:nvGrpSpPr>
        <p:grpSpPr>
          <a:xfrm>
            <a:off x="4677391" y="1591584"/>
            <a:ext cx="1960825" cy="1960480"/>
            <a:chOff x="4917904" y="2503179"/>
            <a:chExt cx="1960825" cy="1960480"/>
          </a:xfrm>
        </p:grpSpPr>
        <p:sp>
          <p:nvSpPr>
            <p:cNvPr id="177" name="Google Shape;177;p9"/>
            <p:cNvSpPr/>
            <p:nvPr/>
          </p:nvSpPr>
          <p:spPr>
            <a:xfrm>
              <a:off x="4917904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D674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5198022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Descriptive and Predictive Analytics</a:t>
              </a:r>
              <a:endParaRPr/>
            </a:p>
          </p:txBody>
        </p:sp>
      </p:grpSp>
      <p:sp>
        <p:nvSpPr>
          <p:cNvPr id="179" name="Google Shape;179;p9"/>
          <p:cNvSpPr/>
          <p:nvPr/>
        </p:nvSpPr>
        <p:spPr>
          <a:xfrm rot="2700000">
            <a:off x="2436431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B77E7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9"/>
          <p:cNvGrpSpPr/>
          <p:nvPr/>
        </p:nvGrpSpPr>
        <p:grpSpPr>
          <a:xfrm>
            <a:off x="2506703" y="1591584"/>
            <a:ext cx="1960825" cy="1960480"/>
            <a:chOff x="2747216" y="2503179"/>
            <a:chExt cx="1960825" cy="1960480"/>
          </a:xfrm>
        </p:grpSpPr>
        <p:sp>
          <p:nvSpPr>
            <p:cNvPr id="181" name="Google Shape;181;p9"/>
            <p:cNvSpPr/>
            <p:nvPr/>
          </p:nvSpPr>
          <p:spPr>
            <a:xfrm>
              <a:off x="2747216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B77E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 txBox="1"/>
            <p:nvPr/>
          </p:nvSpPr>
          <p:spPr>
            <a:xfrm>
              <a:off x="3027334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Mining and Analysis Design</a:t>
              </a:r>
              <a:endParaRPr/>
            </a:p>
          </p:txBody>
        </p:sp>
      </p:grpSp>
      <p:sp>
        <p:nvSpPr>
          <p:cNvPr id="183" name="Google Shape;183;p9"/>
          <p:cNvSpPr/>
          <p:nvPr/>
        </p:nvSpPr>
        <p:spPr>
          <a:xfrm rot="2700000">
            <a:off x="265743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A3A3A3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>
            <a:off x="336014" y="1591584"/>
            <a:ext cx="1960825" cy="1960480"/>
            <a:chOff x="576527" y="2503179"/>
            <a:chExt cx="1960825" cy="1960480"/>
          </a:xfrm>
        </p:grpSpPr>
        <p:sp>
          <p:nvSpPr>
            <p:cNvPr id="185" name="Google Shape;185;p9"/>
            <p:cNvSpPr/>
            <p:nvPr/>
          </p:nvSpPr>
          <p:spPr>
            <a:xfrm>
              <a:off x="576527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A3A3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856645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Understanding the business problem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952</Words>
  <Application>Microsoft Office PowerPoint</Application>
  <PresentationFormat>On-screen Show (16:9)</PresentationFormat>
  <Paragraphs>149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Leelawadee</vt:lpstr>
      <vt:lpstr>Century Gothic</vt:lpstr>
      <vt:lpstr>Corbel</vt:lpstr>
      <vt:lpstr>Calibri</vt:lpstr>
      <vt:lpstr>Baumans</vt:lpstr>
      <vt:lpstr>David</vt:lpstr>
      <vt:lpstr>Office Theme</vt:lpstr>
      <vt:lpstr>Simple Light</vt:lpstr>
      <vt:lpstr>PowerPoint Presentation</vt:lpstr>
      <vt:lpstr>Outline</vt:lpstr>
      <vt:lpstr>Learning Outcomes</vt:lpstr>
      <vt:lpstr>PowerPoint Presentation</vt:lpstr>
      <vt:lpstr>Opening case</vt:lpstr>
      <vt:lpstr>PowerPoint Presentation</vt:lpstr>
      <vt:lpstr>What do people think Data Scientist can do?</vt:lpstr>
      <vt:lpstr>In Reality…..</vt:lpstr>
      <vt:lpstr>Key functions of data scientist</vt:lpstr>
      <vt:lpstr>Key functions of data scientist</vt:lpstr>
      <vt:lpstr>Key functions of data scientist</vt:lpstr>
      <vt:lpstr>Key functions of data scientist</vt:lpstr>
      <vt:lpstr>General aptitude of data scientist</vt:lpstr>
      <vt:lpstr>Try to solve this</vt:lpstr>
      <vt:lpstr>Try to solve this</vt:lpstr>
      <vt:lpstr>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Videos /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shiernee saw</dc:creator>
  <cp:lastModifiedBy>SAW SHIER NEE</cp:lastModifiedBy>
  <cp:revision>2</cp:revision>
  <dcterms:modified xsi:type="dcterms:W3CDTF">2022-10-11T12:41:44Z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